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337" r:id="rId6"/>
    <p:sldId id="338" r:id="rId7"/>
    <p:sldId id="328" r:id="rId8"/>
    <p:sldId id="339" r:id="rId9"/>
    <p:sldId id="334" r:id="rId10"/>
    <p:sldId id="340" r:id="rId11"/>
    <p:sldId id="341" r:id="rId12"/>
    <p:sldId id="342" r:id="rId13"/>
    <p:sldId id="343" r:id="rId14"/>
    <p:sldId id="332" r:id="rId15"/>
    <p:sldId id="268" r:id="rId16"/>
  </p:sldIdLst>
  <p:sldSz cx="9144000" cy="6858000" type="screen4x3"/>
  <p:notesSz cx="6797675" cy="9926638"/>
  <p:embeddedFontLst>
    <p:embeddedFont>
      <p:font typeface="HY견고딕" panose="02030600000101010101" pitchFamily="18" charset="-127"/>
      <p:regular r:id="rId19"/>
    </p:embeddedFont>
    <p:embeddedFont>
      <p:font typeface="HY헤드라인M" panose="02030600000101010101" pitchFamily="18" charset="-127"/>
      <p:regular r:id="rId20"/>
    </p:embeddedFont>
    <p:embeddedFont>
      <p:font typeface="Noto Sans KR Black" panose="020B0A00000000000000" pitchFamily="34" charset="-127"/>
      <p:bold r:id="rId21"/>
    </p:embeddedFont>
    <p:embeddedFont>
      <p:font typeface="Noto Sans KR Light" panose="020B0300000000000000" pitchFamily="34" charset="-127"/>
      <p:regular r:id="rId22"/>
    </p:embeddedFont>
    <p:embeddedFont>
      <p:font typeface="Noto Sans KR Medium" panose="020B0600000000000000" pitchFamily="34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65">
          <p15:clr>
            <a:srgbClr val="A4A3A4"/>
          </p15:clr>
        </p15:guide>
        <p15:guide id="3" orient="horz" pos="709">
          <p15:clr>
            <a:srgbClr val="A4A3A4"/>
          </p15:clr>
        </p15:guide>
        <p15:guide id="4" pos="2880">
          <p15:clr>
            <a:srgbClr val="A4A3A4"/>
          </p15:clr>
        </p15:guide>
        <p15:guide id="5" orient="horz" pos="36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A5D6E3"/>
    <a:srgbClr val="76C0D4"/>
    <a:srgbClr val="8BB7FF"/>
    <a:srgbClr val="50AEC8"/>
    <a:srgbClr val="79C1D5"/>
    <a:srgbClr val="5B89C1"/>
    <a:srgbClr val="5283BE"/>
    <a:srgbClr val="97B5D9"/>
    <a:srgbClr val="AAC2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88539" autoAdjust="0"/>
  </p:normalViewPr>
  <p:slideViewPr>
    <p:cSldViewPr>
      <p:cViewPr varScale="1">
        <p:scale>
          <a:sx n="114" d="100"/>
          <a:sy n="114" d="100"/>
        </p:scale>
        <p:origin x="1506" y="108"/>
      </p:cViewPr>
      <p:guideLst>
        <p:guide orient="horz" pos="2160"/>
        <p:guide orient="horz" pos="4065"/>
        <p:guide orient="horz" pos="709"/>
        <p:guide pos="2880"/>
        <p:guide orient="horz" pos="36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6434A-D895-430C-AAE3-010E58B4A5D3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599D6F-6914-44B3-BAC5-F801858112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7928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E42E9-9779-4EB1-A4E7-DC2A33AE97F9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996AB9-55DC-445E-98F1-083156B566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9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19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021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176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579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303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831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EE873-B126-4470-908A-236855859A26}" type="datetime1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241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C72-0370-4AD1-AE20-4F15CF520E32}" type="datetime1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344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403C5-5F23-42E0-BA0B-6D64D76B5D9F}" type="datetime1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051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DD801-2CCC-4546-85CA-F8B6A8D2F67A}" type="datetime1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552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F4BED-A048-40B4-80F6-BBEAAD6B8F6C}" type="datetime1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086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F8FA7-1DFF-4E45-AFC9-BC0889776265}" type="datetime1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558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3F87-59EB-43CC-9455-2DF7B47E554E}" type="datetime1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247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9FD4A-B6B0-44D0-9EAD-680DB59CA056}" type="datetime1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997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4342D-A9C9-421E-8269-A483224EFD3B}" type="datetime1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354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3AC9D-2678-4BA3-B24D-62FEB7954F84}" type="datetime1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235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101E3-4813-4238-AEB6-0004BDD659B9}" type="datetime1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358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215A3-146C-4A20-83CB-E4B6D72044D7}" type="datetime1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05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">
            <a:extLst>
              <a:ext uri="{FF2B5EF4-FFF2-40B4-BE49-F238E27FC236}">
                <a16:creationId xmlns:a16="http://schemas.microsoft.com/office/drawing/2014/main" id="{2DCEA000-D289-4EF4-A734-FC6F45D2314B}"/>
              </a:ext>
            </a:extLst>
          </p:cNvPr>
          <p:cNvGrpSpPr/>
          <p:nvPr/>
        </p:nvGrpSpPr>
        <p:grpSpPr>
          <a:xfrm>
            <a:off x="205390" y="807350"/>
            <a:ext cx="8712968" cy="678586"/>
            <a:chOff x="157020" y="3061083"/>
            <a:chExt cx="8712968" cy="67858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B794F71-B286-46DF-B6BB-A599C6C62D0C}"/>
                </a:ext>
              </a:extLst>
            </p:cNvPr>
            <p:cNvSpPr/>
            <p:nvPr/>
          </p:nvSpPr>
          <p:spPr>
            <a:xfrm>
              <a:off x="157020" y="3061083"/>
              <a:ext cx="871296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330325" eaLnBrk="0" latinLnBrk="0" hangingPunct="0">
                <a:buSzPct val="100000"/>
                <a:defRPr/>
              </a:pPr>
              <a:r>
                <a:rPr lang="ko-KR" altLang="en-US" sz="2000" kern="0" dirty="0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「지능화 파일럿 </a:t>
              </a:r>
              <a:r>
                <a:rPr lang="ko-KR" altLang="en-US" sz="2000" kern="0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프로젝트」프로젝트 설계</a:t>
              </a:r>
              <a:endParaRPr lang="en-US" altLang="ko-KR" sz="20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E058587-107D-4BD4-940A-D86F73E1D0D0}"/>
                </a:ext>
              </a:extLst>
            </p:cNvPr>
            <p:cNvSpPr/>
            <p:nvPr/>
          </p:nvSpPr>
          <p:spPr>
            <a:xfrm>
              <a:off x="899592" y="3278004"/>
              <a:ext cx="59855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330325" eaLnBrk="0" latinLnBrk="0" hangingPunct="0">
                <a:buSzPct val="100000"/>
                <a:defRPr/>
              </a:pPr>
              <a:endParaRPr lang="ko-KR" altLang="en-US" sz="2400" kern="0" spc="-15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FCAF9A-328B-48C6-8CA3-8371B22412AE}"/>
              </a:ext>
            </a:extLst>
          </p:cNvPr>
          <p:cNvSpPr/>
          <p:nvPr/>
        </p:nvSpPr>
        <p:spPr>
          <a:xfrm>
            <a:off x="179913" y="3955257"/>
            <a:ext cx="87129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30325" eaLnBrk="0" latinLnBrk="0" hangingPunct="0">
              <a:buSzPct val="100000"/>
              <a:defRPr/>
            </a:pPr>
            <a:r>
              <a:rPr lang="en-US" altLang="ko-KR" sz="2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2021.  11.  25</a:t>
            </a:r>
            <a:endParaRPr lang="ko-KR" altLang="en-US" sz="2400" kern="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5DC8246-BB7A-4724-8E53-DC111B95C5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6448443" y="6336267"/>
            <a:ext cx="2715963" cy="50258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48A6EF-FA5B-4986-B0E6-1FB988DF7F77}"/>
              </a:ext>
            </a:extLst>
          </p:cNvPr>
          <p:cNvSpPr/>
          <p:nvPr/>
        </p:nvSpPr>
        <p:spPr>
          <a:xfrm>
            <a:off x="611560" y="1916832"/>
            <a:ext cx="8048120" cy="1539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축산 악취 관제 </a:t>
            </a:r>
            <a:r>
              <a:rPr lang="en-US" altLang="ko-KR" sz="3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ICT </a:t>
            </a:r>
            <a:r>
              <a:rPr lang="ko-KR" altLang="en-US" sz="3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</a:t>
            </a:r>
            <a:endParaRPr lang="en-US" altLang="ko-KR" sz="3400" kern="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12</a:t>
            </a:r>
            <a:r>
              <a:rPr lang="ko-KR" altLang="en-US" sz="3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주차 진행자료</a:t>
            </a:r>
            <a:r>
              <a:rPr lang="en-US" altLang="ko-KR" sz="3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(10</a:t>
            </a:r>
            <a:r>
              <a:rPr lang="ko-KR" altLang="en-US" sz="3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주차와 동일</a:t>
            </a:r>
            <a:r>
              <a:rPr lang="en-US" altLang="ko-KR" sz="3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400" kern="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7FDF87-2724-410D-A13B-CED912323628}"/>
              </a:ext>
            </a:extLst>
          </p:cNvPr>
          <p:cNvSpPr/>
          <p:nvPr/>
        </p:nvSpPr>
        <p:spPr>
          <a:xfrm>
            <a:off x="537814" y="5325816"/>
            <a:ext cx="8048120" cy="111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2020254020</a:t>
            </a:r>
          </a:p>
          <a:p>
            <a:pPr algn="ctr">
              <a:lnSpc>
                <a:spcPct val="150000"/>
              </a:lnSpc>
            </a:pPr>
            <a:r>
              <a:rPr lang="ko-KR" altLang="en-US" sz="2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안 건 호</a:t>
            </a:r>
          </a:p>
        </p:txBody>
      </p:sp>
    </p:spTree>
    <p:extLst>
      <p:ext uri="{BB962C8B-B14F-4D97-AF65-F5344CB8AC3E}">
        <p14:creationId xmlns:p14="http://schemas.microsoft.com/office/powerpoint/2010/main" val="2057676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7A4905-2CAF-4F7D-9F00-D1E676978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10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1F6C42A-2E6A-4381-859E-2AD391CD41DC}"/>
              </a:ext>
            </a:extLst>
          </p:cNvPr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0EDDC41-E781-4B41-A33C-AA3F79338B70}"/>
                </a:ext>
              </a:extLst>
            </p:cNvPr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A8ED5E1-9853-4808-AA99-DF35DA063514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B67FC5A-0BA4-445D-ADE5-B1C470F2F799}"/>
              </a:ext>
            </a:extLst>
          </p:cNvPr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개발 진행 내용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9AEDBD-5E0E-4F46-B827-C506BF4700E3}"/>
              </a:ext>
            </a:extLst>
          </p:cNvPr>
          <p:cNvSpPr txBox="1"/>
          <p:nvPr/>
        </p:nvSpPr>
        <p:spPr>
          <a:xfrm>
            <a:off x="611560" y="1269290"/>
            <a:ext cx="2304256" cy="358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2400" b="1" i="0" dirty="0"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데이터 분석 진행</a:t>
            </a:r>
            <a:endParaRPr lang="en-US" altLang="ko-KR" sz="2400" b="1" i="0" dirty="0"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8CDE6-7549-417A-8F9D-A6D8128C62C1}"/>
              </a:ext>
            </a:extLst>
          </p:cNvPr>
          <p:cNvSpPr txBox="1"/>
          <p:nvPr/>
        </p:nvSpPr>
        <p:spPr>
          <a:xfrm>
            <a:off x="611560" y="1642857"/>
            <a:ext cx="7416824" cy="1343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무선통신 </a:t>
            </a:r>
            <a:r>
              <a:rPr lang="ko-KR" altLang="en-US" sz="16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단절시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리셋 및 </a:t>
            </a:r>
            <a:r>
              <a:rPr lang="ko-KR" altLang="en-US" sz="16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접속시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로그 정보 확인</a:t>
            </a:r>
          </a:p>
          <a:p>
            <a:pPr>
              <a:lnSpc>
                <a:spcPts val="2500"/>
              </a:lnSpc>
            </a:pP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 분석에 대한 컨셉 </a:t>
            </a:r>
            <a:endParaRPr lang="en-US" altLang="ko-KR" sz="1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ts val="2500"/>
              </a:lnSpc>
            </a:pP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   (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시간별 분류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온도습도와의 관계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일정 가스농도의 초과횟수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계절별 농도 통계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</a:p>
          <a:p>
            <a:pPr>
              <a:lnSpc>
                <a:spcPts val="2500"/>
              </a:lnSpc>
            </a:pP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데이터를 통한 예측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일정한 시간대에 가스의 발생을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1~2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시간에 예측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88995BB-BFCD-4A4A-8A7C-566D98C8F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61" y="3408695"/>
            <a:ext cx="5972379" cy="282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943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주요 일정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F969755-DAB1-4360-874E-EDD25E504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45213"/>
              </p:ext>
            </p:extLst>
          </p:nvPr>
        </p:nvGraphicFramePr>
        <p:xfrm>
          <a:off x="200302" y="1679029"/>
          <a:ext cx="8743395" cy="3760738"/>
        </p:xfrm>
        <a:graphic>
          <a:graphicData uri="http://schemas.openxmlformats.org/drawingml/2006/table">
            <a:tbl>
              <a:tblPr/>
              <a:tblGrid>
                <a:gridCol w="1954080">
                  <a:extLst>
                    <a:ext uri="{9D8B030D-6E8A-4147-A177-3AD203B41FA5}">
                      <a16:colId xmlns:a16="http://schemas.microsoft.com/office/drawing/2014/main" val="158197171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val="2638795995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val="2520036919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val="338659438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val="320168934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val="1860574894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val="1815215520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val="1477946318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val="3219378058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val="487532261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val="121685450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val="899732632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val="711462308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val="2050584228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val="3158328922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val="382734725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609234018"/>
                    </a:ext>
                  </a:extLst>
                </a:gridCol>
              </a:tblGrid>
              <a:tr h="47681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세부 추진일정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584" marR="100584" marT="41564" marB="41564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주차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584" marR="100584" marT="41564" marB="415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584" marR="100584" marT="41564" marB="415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584" marR="100584" marT="41564" marB="415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584" marR="100584" marT="41564" marB="415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584" marR="100584" marT="41564" marB="415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6742936"/>
                  </a:ext>
                </a:extLst>
              </a:tr>
              <a:tr h="509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219853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프로젝트 계획 수립</a:t>
                      </a: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2743581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사전 기술 조사</a:t>
                      </a: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986936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 설계 및 구성</a:t>
                      </a: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876919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통신 프로그램</a:t>
                      </a: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455331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통신 테스트</a:t>
                      </a: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7847534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환경데이터 시각화</a:t>
                      </a: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1503471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시제품 생산</a:t>
                      </a: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462742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시제품 최종 테스트 및 발표</a:t>
                      </a: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8089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3812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564310" y="2828835"/>
            <a:ext cx="80153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30325" eaLnBrk="0" latinLnBrk="0" hangingPunct="0">
              <a:buSzPct val="100000"/>
              <a:defRPr/>
            </a:pPr>
            <a:r>
              <a:rPr lang="ko-KR" altLang="en-US" sz="7200" kern="0" spc="-15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978517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개요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F56DE21-E2EC-4811-932E-EC98FC538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307522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CD3E82-DDDA-495D-AA12-FCE50E8E5721}"/>
              </a:ext>
            </a:extLst>
          </p:cNvPr>
          <p:cNvSpPr txBox="1"/>
          <p:nvPr/>
        </p:nvSpPr>
        <p:spPr>
          <a:xfrm>
            <a:off x="546266" y="1157029"/>
            <a:ext cx="8202198" cy="2127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연구 배경</a:t>
            </a:r>
            <a:endParaRPr lang="en-US" altLang="ko-KR" sz="24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- 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축산농가에서 발생되는 악취로 인한 민원발생</a:t>
            </a:r>
            <a:endParaRPr lang="en-US" altLang="ko-KR" sz="16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ts val="2300"/>
              </a:lnSpc>
            </a:pP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- 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유해가스를 센서로 수집하여 악취저감 대책을 수립하기 위함</a:t>
            </a:r>
            <a:endParaRPr lang="en-US" altLang="ko-KR" sz="16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ts val="2300"/>
              </a:lnSpc>
            </a:pPr>
            <a:r>
              <a:rPr lang="ko-KR" altLang="en-US" sz="2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기존 기술의 문제점 및 애로사항</a:t>
            </a:r>
            <a:endParaRPr lang="en-US" altLang="ko-KR" sz="24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-  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센서의 정확도 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: 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가스센서의 정확도 및 수집방식의 문제</a:t>
            </a:r>
            <a:endParaRPr lang="en-US" altLang="ko-KR" sz="16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ts val="2300"/>
              </a:lnSpc>
            </a:pP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-  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정보의 시각화 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: 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수집된 데이터를 농가 및 관공서에서 효율적으로 확인하기 어려움</a:t>
            </a:r>
            <a:endParaRPr lang="en-US" altLang="ko-KR" sz="16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70CE93C-8FFF-4158-BCFB-CCFF18FDD1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18"/>
          <a:stretch/>
        </p:blipFill>
        <p:spPr>
          <a:xfrm>
            <a:off x="1665010" y="3365770"/>
            <a:ext cx="5466339" cy="315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36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목표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3A40A8-0431-403B-AC29-B2B73567FDB1}"/>
              </a:ext>
            </a:extLst>
          </p:cNvPr>
          <p:cNvSpPr txBox="1"/>
          <p:nvPr/>
        </p:nvSpPr>
        <p:spPr>
          <a:xfrm>
            <a:off x="539552" y="1196752"/>
            <a:ext cx="7200800" cy="242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연구 목표</a:t>
            </a:r>
            <a:endParaRPr lang="en-US" altLang="ko-KR" sz="24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-  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무선통신으로 수집된 데이터를 사용자 용이한 시각화 시스템 구축</a:t>
            </a:r>
            <a:endParaRPr lang="en-US" altLang="ko-KR" sz="16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ts val="2300"/>
              </a:lnSpc>
            </a:pPr>
            <a:r>
              <a:rPr lang="ko-KR" altLang="en-US" sz="2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세부 연구 목표</a:t>
            </a:r>
            <a:endParaRPr lang="en-US" altLang="ko-KR" sz="24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>
              <a:lnSpc>
                <a:spcPts val="2300"/>
              </a:lnSpc>
            </a:pP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- 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악취데이터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시간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온도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습도 시각화</a:t>
            </a:r>
            <a:endParaRPr lang="en-US" altLang="ko-KR" sz="16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ts val="2300"/>
              </a:lnSpc>
            </a:pP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- 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데이터의 분석 리포트 작성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연관성 및 분류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)</a:t>
            </a:r>
          </a:p>
          <a:p>
            <a:pPr>
              <a:lnSpc>
                <a:spcPts val="2300"/>
              </a:lnSpc>
            </a:pP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- 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키오스크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터치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) 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장비 사용</a:t>
            </a:r>
            <a:endParaRPr lang="en-US" altLang="ko-KR" sz="16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FD85724-85CC-45D6-ACF7-B7FE47D71C6E}"/>
              </a:ext>
            </a:extLst>
          </p:cNvPr>
          <p:cNvGrpSpPr/>
          <p:nvPr/>
        </p:nvGrpSpPr>
        <p:grpSpPr>
          <a:xfrm>
            <a:off x="1187624" y="4005064"/>
            <a:ext cx="6988308" cy="2254068"/>
            <a:chOff x="159196" y="2954130"/>
            <a:chExt cx="9613275" cy="326142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05118EE-8408-4E39-9E60-3B1AD7AEB4E5}"/>
                </a:ext>
              </a:extLst>
            </p:cNvPr>
            <p:cNvGrpSpPr/>
            <p:nvPr/>
          </p:nvGrpSpPr>
          <p:grpSpPr>
            <a:xfrm>
              <a:off x="159196" y="2954130"/>
              <a:ext cx="9613275" cy="3261425"/>
              <a:chOff x="197050" y="3113521"/>
              <a:chExt cx="9613275" cy="3261425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F78C28AD-BA4F-4FBA-ABE6-A2359F0B5C16}"/>
                  </a:ext>
                </a:extLst>
              </p:cNvPr>
              <p:cNvGrpSpPr/>
              <p:nvPr/>
            </p:nvGrpSpPr>
            <p:grpSpPr>
              <a:xfrm>
                <a:off x="4102632" y="3887298"/>
                <a:ext cx="1700735" cy="1700735"/>
                <a:chOff x="3943241" y="3887298"/>
                <a:chExt cx="1700735" cy="1700735"/>
              </a:xfrm>
            </p:grpSpPr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28B6B0F4-707F-4219-A935-463AC006FC11}"/>
                    </a:ext>
                  </a:extLst>
                </p:cNvPr>
                <p:cNvSpPr/>
                <p:nvPr/>
              </p:nvSpPr>
              <p:spPr>
                <a:xfrm>
                  <a:off x="3943241" y="3887298"/>
                  <a:ext cx="1700735" cy="1700735"/>
                </a:xfrm>
                <a:prstGeom prst="ellipse">
                  <a:avLst/>
                </a:prstGeom>
                <a:solidFill>
                  <a:srgbClr val="0070C0"/>
                </a:solidFill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0005D6C7-02A1-4A83-A5F4-5562BD9607DE}"/>
                    </a:ext>
                  </a:extLst>
                </p:cNvPr>
                <p:cNvSpPr/>
                <p:nvPr/>
              </p:nvSpPr>
              <p:spPr>
                <a:xfrm>
                  <a:off x="4031604" y="3975661"/>
                  <a:ext cx="1524008" cy="152400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CED0C947-E397-48D0-BFCE-6F66EE6DFBED}"/>
                    </a:ext>
                  </a:extLst>
                </p:cNvPr>
                <p:cNvSpPr/>
                <p:nvPr/>
              </p:nvSpPr>
              <p:spPr>
                <a:xfrm>
                  <a:off x="4100877" y="4051568"/>
                  <a:ext cx="1385462" cy="1385462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rgbClr val="0000FF"/>
                    </a:solidFill>
                  </a:endParaRPr>
                </a:p>
              </p:txBody>
            </p:sp>
            <p:pic>
              <p:nvPicPr>
                <p:cNvPr id="50" name="그래픽 49" descr="컴퓨터">
                  <a:extLst>
                    <a:ext uri="{FF2B5EF4-FFF2-40B4-BE49-F238E27FC236}">
                      <a16:creationId xmlns:a16="http://schemas.microsoft.com/office/drawing/2014/main" id="{C6284576-ABB6-447A-B61E-EBC2A571B7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36408" y="4287099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C220EBF-A9B7-4295-9CB4-4B953FC2CC59}"/>
                  </a:ext>
                </a:extLst>
              </p:cNvPr>
              <p:cNvSpPr txBox="1"/>
              <p:nvPr/>
            </p:nvSpPr>
            <p:spPr>
              <a:xfrm>
                <a:off x="4207153" y="5654897"/>
                <a:ext cx="1574902" cy="445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latin typeface="+mn-ea"/>
                  </a:rPr>
                  <a:t>관제</a:t>
                </a:r>
                <a:r>
                  <a:rPr lang="en-US" altLang="ko-KR" sz="1400" b="1" dirty="0">
                    <a:latin typeface="+mn-ea"/>
                  </a:rPr>
                  <a:t> </a:t>
                </a:r>
                <a:r>
                  <a:rPr lang="ko-KR" altLang="en-US" sz="1400" b="1" dirty="0">
                    <a:latin typeface="+mn-ea"/>
                  </a:rPr>
                  <a:t>시스템</a:t>
                </a:r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E6A5615D-229E-41B7-AF26-13DCB46D1C3A}"/>
                  </a:ext>
                </a:extLst>
              </p:cNvPr>
              <p:cNvGrpSpPr/>
              <p:nvPr/>
            </p:nvGrpSpPr>
            <p:grpSpPr>
              <a:xfrm>
                <a:off x="6789620" y="3113521"/>
                <a:ext cx="1405566" cy="1405566"/>
                <a:chOff x="3943241" y="3887298"/>
                <a:chExt cx="1700735" cy="1700735"/>
              </a:xfrm>
            </p:grpSpPr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AD00381F-0A3C-4273-9054-9B4422076D3F}"/>
                    </a:ext>
                  </a:extLst>
                </p:cNvPr>
                <p:cNvSpPr/>
                <p:nvPr/>
              </p:nvSpPr>
              <p:spPr>
                <a:xfrm>
                  <a:off x="3943241" y="3887298"/>
                  <a:ext cx="1700735" cy="1700735"/>
                </a:xfrm>
                <a:prstGeom prst="ellipse">
                  <a:avLst/>
                </a:prstGeom>
                <a:solidFill>
                  <a:srgbClr val="FF1814"/>
                </a:solidFill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7EFD971F-B558-444A-978C-3B81DF281FBA}"/>
                    </a:ext>
                  </a:extLst>
                </p:cNvPr>
                <p:cNvSpPr/>
                <p:nvPr/>
              </p:nvSpPr>
              <p:spPr>
                <a:xfrm>
                  <a:off x="4031604" y="3975661"/>
                  <a:ext cx="1524008" cy="152400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34977F38-6769-4B96-ACE9-0B8BFB796868}"/>
                    </a:ext>
                  </a:extLst>
                </p:cNvPr>
                <p:cNvSpPr/>
                <p:nvPr/>
              </p:nvSpPr>
              <p:spPr>
                <a:xfrm>
                  <a:off x="4100877" y="4051568"/>
                  <a:ext cx="1385462" cy="1385462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rgbClr val="0000FF"/>
                    </a:solidFill>
                  </a:endParaRP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D7D96643-CB1B-4E8B-913E-FB64A46D6137}"/>
                  </a:ext>
                </a:extLst>
              </p:cNvPr>
              <p:cNvGrpSpPr/>
              <p:nvPr/>
            </p:nvGrpSpPr>
            <p:grpSpPr>
              <a:xfrm>
                <a:off x="6789620" y="4969380"/>
                <a:ext cx="1405566" cy="1405566"/>
                <a:chOff x="3943241" y="3887298"/>
                <a:chExt cx="1700735" cy="1700735"/>
              </a:xfrm>
            </p:grpSpPr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0BAB4F22-6F1E-4DBF-9735-3A8748072587}"/>
                    </a:ext>
                  </a:extLst>
                </p:cNvPr>
                <p:cNvSpPr/>
                <p:nvPr/>
              </p:nvSpPr>
              <p:spPr>
                <a:xfrm>
                  <a:off x="3943241" y="3887298"/>
                  <a:ext cx="1700735" cy="1700735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9C639EBE-9276-4178-9D44-538151CCA2B8}"/>
                    </a:ext>
                  </a:extLst>
                </p:cNvPr>
                <p:cNvSpPr/>
                <p:nvPr/>
              </p:nvSpPr>
              <p:spPr>
                <a:xfrm>
                  <a:off x="4031604" y="3975661"/>
                  <a:ext cx="1524008" cy="152400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E4C8BD45-B837-4AD3-90F0-C103E316CB8E}"/>
                    </a:ext>
                  </a:extLst>
                </p:cNvPr>
                <p:cNvSpPr/>
                <p:nvPr/>
              </p:nvSpPr>
              <p:spPr>
                <a:xfrm>
                  <a:off x="4100877" y="4051568"/>
                  <a:ext cx="1385462" cy="1385462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rgbClr val="0000FF"/>
                    </a:solidFill>
                  </a:endParaRP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0B133994-4193-4070-BEBA-9EF0C988BA34}"/>
                  </a:ext>
                </a:extLst>
              </p:cNvPr>
              <p:cNvGrpSpPr/>
              <p:nvPr/>
            </p:nvGrpSpPr>
            <p:grpSpPr>
              <a:xfrm>
                <a:off x="1739447" y="3113521"/>
                <a:ext cx="1405566" cy="1405566"/>
                <a:chOff x="3943241" y="3887298"/>
                <a:chExt cx="1700735" cy="1700735"/>
              </a:xfrm>
            </p:grpSpPr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75BCDD6F-7814-4125-A4E2-8339628DC766}"/>
                    </a:ext>
                  </a:extLst>
                </p:cNvPr>
                <p:cNvSpPr/>
                <p:nvPr/>
              </p:nvSpPr>
              <p:spPr>
                <a:xfrm>
                  <a:off x="3943241" y="3887298"/>
                  <a:ext cx="1700735" cy="1700735"/>
                </a:xfrm>
                <a:prstGeom prst="ellipse">
                  <a:avLst/>
                </a:prstGeom>
                <a:solidFill>
                  <a:srgbClr val="FF5F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4879D99-7030-4687-9D8F-A2816EE0CF69}"/>
                    </a:ext>
                  </a:extLst>
                </p:cNvPr>
                <p:cNvSpPr/>
                <p:nvPr/>
              </p:nvSpPr>
              <p:spPr>
                <a:xfrm>
                  <a:off x="4031604" y="3975661"/>
                  <a:ext cx="1524008" cy="152400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2DB55BB-98F2-4B27-990F-AAAC2CAC01C7}"/>
                    </a:ext>
                  </a:extLst>
                </p:cNvPr>
                <p:cNvSpPr/>
                <p:nvPr/>
              </p:nvSpPr>
              <p:spPr>
                <a:xfrm>
                  <a:off x="4100877" y="4051568"/>
                  <a:ext cx="1385462" cy="1385462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rgbClr val="0000FF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5B10319E-93E9-4CE1-AE9D-E47D6AC98D0F}"/>
                  </a:ext>
                </a:extLst>
              </p:cNvPr>
              <p:cNvGrpSpPr/>
              <p:nvPr/>
            </p:nvGrpSpPr>
            <p:grpSpPr>
              <a:xfrm>
                <a:off x="1739447" y="4969380"/>
                <a:ext cx="1405566" cy="1405566"/>
                <a:chOff x="3943241" y="3887298"/>
                <a:chExt cx="1700735" cy="1700735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BC3A59B-50CB-4A92-9DB3-DA70EE4E862D}"/>
                    </a:ext>
                  </a:extLst>
                </p:cNvPr>
                <p:cNvSpPr/>
                <p:nvPr/>
              </p:nvSpPr>
              <p:spPr>
                <a:xfrm>
                  <a:off x="3943241" y="3887298"/>
                  <a:ext cx="1700735" cy="1700735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0B1D3EFF-12F3-409E-AA01-DA3926EB3B9A}"/>
                    </a:ext>
                  </a:extLst>
                </p:cNvPr>
                <p:cNvSpPr/>
                <p:nvPr/>
              </p:nvSpPr>
              <p:spPr>
                <a:xfrm>
                  <a:off x="4031604" y="3975661"/>
                  <a:ext cx="1524008" cy="152400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9A8F5C16-BAD4-4563-B23A-DD30E4F25F6F}"/>
                    </a:ext>
                  </a:extLst>
                </p:cNvPr>
                <p:cNvSpPr/>
                <p:nvPr/>
              </p:nvSpPr>
              <p:spPr>
                <a:xfrm>
                  <a:off x="4100877" y="4051568"/>
                  <a:ext cx="1385462" cy="1385462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rgbClr val="0000FF"/>
                    </a:solidFill>
                  </a:endParaRPr>
                </a:p>
              </p:txBody>
            </p:sp>
          </p:grpSp>
          <p:pic>
            <p:nvPicPr>
              <p:cNvPr id="27" name="그래픽 26" descr="웹 디자인">
                <a:extLst>
                  <a:ext uri="{FF2B5EF4-FFF2-40B4-BE49-F238E27FC236}">
                    <a16:creationId xmlns:a16="http://schemas.microsoft.com/office/drawing/2014/main" id="{3772E593-EC8E-4281-974D-E7168D6122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980765" y="521496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8" name="그래픽 27" descr="클라우드 동기화">
                <a:extLst>
                  <a:ext uri="{FF2B5EF4-FFF2-40B4-BE49-F238E27FC236}">
                    <a16:creationId xmlns:a16="http://schemas.microsoft.com/office/drawing/2014/main" id="{643F9035-F167-433D-A484-2A84EC07BC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035202" y="336458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9" name="그래픽 28" descr="머리 안의 뇌">
                <a:extLst>
                  <a:ext uri="{FF2B5EF4-FFF2-40B4-BE49-F238E27FC236}">
                    <a16:creationId xmlns:a16="http://schemas.microsoft.com/office/drawing/2014/main" id="{C8845DD4-A672-4EF8-AF90-48E5509DFB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992009" y="335747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0" name="그래픽 29" descr="순서도">
                <a:extLst>
                  <a:ext uri="{FF2B5EF4-FFF2-40B4-BE49-F238E27FC236}">
                    <a16:creationId xmlns:a16="http://schemas.microsoft.com/office/drawing/2014/main" id="{B726FEB5-9EDE-4D19-A0B4-AD884B5E78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035202" y="521496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892661D-0053-41E0-8E00-1EE1B9AF1A81}"/>
                  </a:ext>
                </a:extLst>
              </p:cNvPr>
              <p:cNvSpPr txBox="1"/>
              <p:nvPr/>
            </p:nvSpPr>
            <p:spPr>
              <a:xfrm>
                <a:off x="390888" y="3606243"/>
                <a:ext cx="994953" cy="757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latin typeface="+mn-ea"/>
                  </a:rPr>
                  <a:t>데이터</a:t>
                </a:r>
                <a:endParaRPr lang="en-US" altLang="ko-KR" sz="1400" b="1" dirty="0">
                  <a:latin typeface="+mn-ea"/>
                </a:endParaRPr>
              </a:p>
              <a:p>
                <a:pPr algn="ctr"/>
                <a:r>
                  <a:rPr lang="ko-KR" altLang="en-US" sz="1400" b="1" dirty="0">
                    <a:latin typeface="+mn-ea"/>
                  </a:rPr>
                  <a:t>분석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76E250D-A18B-43D3-8B36-70256AADF33F}"/>
                  </a:ext>
                </a:extLst>
              </p:cNvPr>
              <p:cNvSpPr txBox="1"/>
              <p:nvPr/>
            </p:nvSpPr>
            <p:spPr>
              <a:xfrm>
                <a:off x="197050" y="5348995"/>
                <a:ext cx="1488903" cy="757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latin typeface="+mn-ea"/>
                  </a:rPr>
                  <a:t>사용자</a:t>
                </a:r>
                <a:br>
                  <a:rPr lang="en-US" altLang="ko-KR" sz="1400" b="1" dirty="0">
                    <a:latin typeface="+mn-ea"/>
                  </a:rPr>
                </a:br>
                <a:r>
                  <a:rPr lang="ko-KR" altLang="en-US" sz="1400" b="1" dirty="0">
                    <a:latin typeface="+mn-ea"/>
                  </a:rPr>
                  <a:t>인터페이스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637740F-E723-4807-BBA9-0D81BD50C100}"/>
                  </a:ext>
                </a:extLst>
              </p:cNvPr>
              <p:cNvSpPr txBox="1"/>
              <p:nvPr/>
            </p:nvSpPr>
            <p:spPr>
              <a:xfrm>
                <a:off x="8321422" y="3630483"/>
                <a:ext cx="1488903" cy="445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latin typeface="+mn-ea"/>
                  </a:rPr>
                  <a:t>데이터서버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6E35140-5FC5-49C9-A526-1CBBD4B4C502}"/>
                  </a:ext>
                </a:extLst>
              </p:cNvPr>
              <p:cNvSpPr txBox="1"/>
              <p:nvPr/>
            </p:nvSpPr>
            <p:spPr>
              <a:xfrm>
                <a:off x="8348474" y="5487495"/>
                <a:ext cx="1241927" cy="445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latin typeface="+mn-ea"/>
                  </a:rPr>
                  <a:t>무선통신</a:t>
                </a:r>
              </a:p>
            </p:txBody>
          </p:sp>
        </p:grp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BEFCD680-BADA-450A-98BC-5CB778B42A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9804" y="3816270"/>
              <a:ext cx="928449" cy="376042"/>
            </a:xfrm>
            <a:prstGeom prst="straightConnector1">
              <a:avLst/>
            </a:prstGeom>
            <a:ln w="76200"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9F22A80F-94F0-450E-9BD7-2CCB1B3C41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1744" y="3813006"/>
              <a:ext cx="928449" cy="376042"/>
            </a:xfrm>
            <a:prstGeom prst="straightConnector1">
              <a:avLst/>
            </a:prstGeom>
            <a:ln w="76200">
              <a:prstDash val="sysDot"/>
              <a:headEnd type="triangle"/>
              <a:tailEnd type="triangle"/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21429524-8617-42A1-A4E7-9B21A0643B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6786" y="4964236"/>
              <a:ext cx="928449" cy="376042"/>
            </a:xfrm>
            <a:prstGeom prst="straightConnector1">
              <a:avLst/>
            </a:prstGeom>
            <a:ln w="76200"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9EBB835B-BB51-4818-A8DC-C7D77C028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9804" y="4964236"/>
              <a:ext cx="928449" cy="376042"/>
            </a:xfrm>
            <a:prstGeom prst="straightConnector1">
              <a:avLst/>
            </a:prstGeom>
            <a:ln w="76200">
              <a:prstDash val="sysDot"/>
              <a:headEnd type="triangle"/>
              <a:tailEnd type="triangle"/>
            </a:ln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9790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관련 연구</a:t>
            </a:r>
            <a:r>
              <a:rPr lang="en-US" altLang="ko-KR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특허 조사</a:t>
            </a:r>
            <a:r>
              <a:rPr lang="en-US" altLang="ko-KR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(1)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DA7F91-F3C5-42C4-AFF6-1E8649734DA4}"/>
              </a:ext>
            </a:extLst>
          </p:cNvPr>
          <p:cNvSpPr txBox="1"/>
          <p:nvPr/>
        </p:nvSpPr>
        <p:spPr>
          <a:xfrm>
            <a:off x="521796" y="1340768"/>
            <a:ext cx="7506588" cy="3661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b="1" i="0" dirty="0"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축산 시스템 및 그 모니터링 방법 </a:t>
            </a:r>
            <a:r>
              <a:rPr lang="en-US" altLang="ko-KR" b="1" i="0" dirty="0"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</a:t>
            </a:r>
            <a:r>
              <a:rPr lang="ko-KR" alt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출원번호 </a:t>
            </a:r>
            <a:r>
              <a:rPr lang="en-US" altLang="ko-KR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10-2012-0061392</a:t>
            </a:r>
            <a:r>
              <a:rPr lang="en-US" altLang="ko-KR" b="1" i="0" dirty="0"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)</a:t>
            </a:r>
          </a:p>
          <a:p>
            <a:pPr algn="l">
              <a:lnSpc>
                <a:spcPts val="2000"/>
              </a:lnSpc>
            </a:pPr>
            <a:r>
              <a:rPr lang="en-US" altLang="ko-KR" b="0" i="0" dirty="0"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Livestock system and Method for monitoring there of</a:t>
            </a:r>
          </a:p>
          <a:p>
            <a:pPr algn="l">
              <a:lnSpc>
                <a:spcPts val="2000"/>
              </a:lnSpc>
            </a:pPr>
            <a:endParaRPr lang="en-US" altLang="ko-KR" sz="1400" b="0" i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algn="l">
              <a:lnSpc>
                <a:spcPts val="2000"/>
              </a:lnSpc>
            </a:pPr>
            <a:r>
              <a:rPr lang="ko-KR" altLang="en-US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축산 시스템 모니터링 방법이 개시된다</a:t>
            </a:r>
            <a:r>
              <a:rPr lang="en-US" altLang="ko-KR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 </a:t>
            </a:r>
            <a:r>
              <a:rPr lang="ko-KR" altLang="en-US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축산 시스템 모니터링 방법은</a:t>
            </a:r>
            <a:r>
              <a:rPr lang="en-US" altLang="ko-KR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유저 단말 및 유저 단말로부터의 정보를 네트워크를 통해 실시간으로 수신하는 관리 서버를 포함하는 축산 시스템에서</a:t>
            </a:r>
            <a:r>
              <a:rPr lang="en-US" altLang="ko-KR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관리 서버에서 유저 단말이 등록되는 단계</a:t>
            </a:r>
            <a:r>
              <a:rPr lang="en-US" altLang="ko-KR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1" i="0" dirty="0">
                <a:solidFill>
                  <a:srgbClr val="FF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유저 단말의 위치 정보 및 시간 정보를 </a:t>
            </a:r>
            <a:r>
              <a:rPr lang="en-US" altLang="ko-KR" sz="1400" b="1" i="0" dirty="0">
                <a:solidFill>
                  <a:srgbClr val="FF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GPS</a:t>
            </a:r>
            <a:r>
              <a:rPr lang="ko-KR" altLang="en-US" sz="1400" b="1" i="0" dirty="0">
                <a:solidFill>
                  <a:srgbClr val="FF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로부터 수신</a:t>
            </a:r>
            <a:r>
              <a:rPr lang="ko-KR" altLang="en-US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하는 단계</a:t>
            </a:r>
            <a:r>
              <a:rPr lang="en-US" altLang="ko-KR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유저 단말의 식별 정보</a:t>
            </a:r>
            <a:r>
              <a:rPr lang="en-US" altLang="ko-KR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위치 정보</a:t>
            </a:r>
            <a:r>
              <a:rPr lang="en-US" altLang="ko-KR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및 시간 정보를 관리 서버로 송신하는 단계</a:t>
            </a:r>
            <a:r>
              <a:rPr lang="en-US" altLang="ko-KR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식별 정보를 기초로 유저 단말이 등록된 단말인지 확인하는 단계</a:t>
            </a:r>
            <a:r>
              <a:rPr lang="en-US" altLang="ko-KR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유저 단말이 등록된 단말로 확인되면</a:t>
            </a:r>
            <a:r>
              <a:rPr lang="en-US" altLang="ko-KR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유저 단말의 위치 정보 및 시간 정보를 저장하는 단계</a:t>
            </a:r>
            <a:r>
              <a:rPr lang="en-US" altLang="ko-KR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및 저장된 위치 정보를 기초로</a:t>
            </a:r>
            <a:r>
              <a:rPr lang="en-US" altLang="ko-KR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1" i="0" dirty="0">
                <a:solidFill>
                  <a:srgbClr val="FF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유저 단말이 기 설정된 영역을 이탈하게 되면</a:t>
            </a:r>
            <a:r>
              <a:rPr lang="en-US" altLang="ko-KR" sz="1400" b="1" i="0" dirty="0">
                <a:solidFill>
                  <a:srgbClr val="FF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1" i="0" dirty="0">
                <a:solidFill>
                  <a:srgbClr val="FF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유저 단말로 기 설정된 영역의 이탈을 통지하는 메시지를 전송하고</a:t>
            </a:r>
            <a:r>
              <a:rPr lang="en-US" altLang="ko-KR" sz="1400" b="1" i="0" dirty="0">
                <a:solidFill>
                  <a:srgbClr val="FF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1" i="0" dirty="0">
                <a:solidFill>
                  <a:srgbClr val="FF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관리 서버와 연결된 관제 서버로 유저 단말의 이탈 정보를 전송</a:t>
            </a:r>
            <a:r>
              <a:rPr lang="ko-KR" altLang="en-US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하며</a:t>
            </a:r>
            <a:r>
              <a:rPr lang="en-US" altLang="ko-KR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유저 단말은</a:t>
            </a:r>
            <a:r>
              <a:rPr lang="en-US" altLang="ko-KR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가축 전염병이 발생한 지역을 출입하는 차량에 부착되어</a:t>
            </a:r>
            <a:r>
              <a:rPr lang="en-US" altLang="ko-KR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차량과 함께 이동한다</a:t>
            </a:r>
            <a:r>
              <a:rPr lang="en-US" altLang="ko-KR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</a:p>
          <a:p>
            <a:pPr algn="l">
              <a:lnSpc>
                <a:spcPts val="2000"/>
              </a:lnSpc>
            </a:pPr>
            <a:endParaRPr lang="en-US" altLang="ko-KR" sz="1400" b="0" i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algn="l">
              <a:lnSpc>
                <a:spcPts val="2000"/>
              </a:lnSpc>
            </a:pPr>
            <a:r>
              <a:rPr lang="en-US" altLang="ko-KR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- GPS 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단말기 </a:t>
            </a:r>
            <a:r>
              <a:rPr lang="en-US" altLang="ko-KR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위치정보 활용</a:t>
            </a:r>
            <a:r>
              <a:rPr lang="en-US" altLang="ko-KR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)</a:t>
            </a:r>
            <a:endParaRPr lang="en-US" altLang="ko-KR" sz="1400" b="0" i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1453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관련 연구</a:t>
            </a:r>
            <a:r>
              <a:rPr lang="en-US" altLang="ko-KR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특허 조사</a:t>
            </a:r>
            <a:r>
              <a:rPr lang="en-US" altLang="ko-KR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(1)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DA7F91-F3C5-42C4-AFF6-1E8649734DA4}"/>
              </a:ext>
            </a:extLst>
          </p:cNvPr>
          <p:cNvSpPr txBox="1"/>
          <p:nvPr/>
        </p:nvSpPr>
        <p:spPr>
          <a:xfrm>
            <a:off x="521796" y="1340768"/>
            <a:ext cx="7506588" cy="4431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b="1" i="0" dirty="0"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ICT </a:t>
            </a:r>
            <a:r>
              <a:rPr lang="ko-KR" altLang="en-US" b="1" i="0" dirty="0"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융복합 축산환경 관제시스템 </a:t>
            </a:r>
            <a:r>
              <a:rPr lang="en-US" altLang="ko-KR" b="1" i="0" dirty="0"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</a:t>
            </a:r>
            <a:r>
              <a:rPr lang="ko-KR" alt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출원번호 </a:t>
            </a:r>
            <a:r>
              <a:rPr lang="en-US" altLang="ko-KR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10-2020-0160404)</a:t>
            </a:r>
            <a:endParaRPr lang="en-US" altLang="ko-KR" b="1" i="0" dirty="0"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>
              <a:lnSpc>
                <a:spcPts val="2000"/>
              </a:lnSpc>
            </a:pPr>
            <a:r>
              <a:rPr lang="en-US" altLang="ko-KR" b="0" i="0" dirty="0"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Control system of livestock industry environment using ICT convergence technology</a:t>
            </a:r>
            <a:endParaRPr lang="en-US" altLang="ko-KR" b="1" i="0" dirty="0"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l">
              <a:lnSpc>
                <a:spcPts val="2000"/>
              </a:lnSpc>
            </a:pPr>
            <a:endParaRPr lang="en-US" altLang="ko-KR" sz="1400" b="1" i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algn="l">
              <a:lnSpc>
                <a:spcPts val="2000"/>
              </a:lnSpc>
            </a:pP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개시되는 </a:t>
            </a:r>
            <a:r>
              <a:rPr lang="en-US" altLang="ko-KR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ICT 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융복합 축산환경 관제시스템은</a:t>
            </a:r>
            <a:r>
              <a:rPr lang="en-US" altLang="ko-KR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복수의 축산농가에 각각 설치되는 </a:t>
            </a:r>
            <a:r>
              <a:rPr lang="ko-KR" altLang="en-US" sz="1400" dirty="0" err="1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도징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시스템으로서</a:t>
            </a:r>
            <a:r>
              <a:rPr lang="en-US" altLang="ko-KR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외부로부터 </a:t>
            </a:r>
            <a:r>
              <a:rPr lang="ko-KR" altLang="en-US" sz="1400" dirty="0" err="1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가축에게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물을 공급하는 펌프와</a:t>
            </a:r>
            <a:r>
              <a:rPr lang="en-US" altLang="ko-KR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상기 펌프에 의해 공급되는 물의 유량을 감지하는 유량센서와</a:t>
            </a:r>
            <a:r>
              <a:rPr lang="en-US" altLang="ko-KR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상기 유량센서에 의해 감지된 유량정보에 따라 설정된 비율로 액상 사료첨가제를 공급하는 </a:t>
            </a:r>
            <a:r>
              <a:rPr lang="ko-KR" altLang="en-US" sz="1400" dirty="0" err="1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도징유닛을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포함하는 </a:t>
            </a:r>
            <a:r>
              <a:rPr lang="ko-KR" altLang="en-US" sz="1400" dirty="0" err="1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도징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시스템</a:t>
            </a:r>
            <a:r>
              <a:rPr lang="en-US" altLang="ko-KR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상기 가축이 배출하는 분뇨 또는 가스로부터 악취를 측정하여 상기 악취정보를 생성하는 악취 </a:t>
            </a:r>
            <a:r>
              <a:rPr lang="ko-KR" altLang="en-US" sz="1400" dirty="0" err="1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측정부</a:t>
            </a:r>
            <a:r>
              <a:rPr lang="en-US" altLang="ko-KR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상기 </a:t>
            </a:r>
            <a:r>
              <a:rPr lang="ko-KR" altLang="en-US" sz="1400" dirty="0" err="1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도징유닛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및 상기 악취 측정부와 통신 가능하게 구비되며</a:t>
            </a:r>
            <a:r>
              <a:rPr lang="en-US" altLang="ko-KR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상기 </a:t>
            </a:r>
            <a:r>
              <a:rPr lang="ko-KR" altLang="en-US" sz="1400" b="1" dirty="0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축산농가 식별정보</a:t>
            </a:r>
            <a:r>
              <a:rPr lang="en-US" altLang="ko-KR" sz="1400" b="1" dirty="0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상기 설정된 비율</a:t>
            </a:r>
            <a:r>
              <a:rPr lang="en-US" altLang="ko-KR" sz="1400" b="1" dirty="0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1" dirty="0" err="1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누적음수량</a:t>
            </a:r>
            <a:r>
              <a:rPr lang="en-US" altLang="ko-KR" sz="1400" b="1" dirty="0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(L), </a:t>
            </a:r>
            <a:r>
              <a:rPr lang="ko-KR" altLang="en-US" sz="1400" b="1" dirty="0" err="1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순시음</a:t>
            </a:r>
            <a:r>
              <a:rPr lang="ko-KR" altLang="en-US" sz="1400" b="1" dirty="0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수량</a:t>
            </a:r>
            <a:r>
              <a:rPr lang="en-US" altLang="ko-KR" sz="1400" b="1" dirty="0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(L/</a:t>
            </a:r>
            <a:r>
              <a:rPr lang="en-US" altLang="ko-KR" sz="1400" b="1" dirty="0" err="1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hr</a:t>
            </a:r>
            <a:r>
              <a:rPr lang="en-US" altLang="ko-KR" sz="1400" b="1" dirty="0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), </a:t>
            </a:r>
            <a:r>
              <a:rPr lang="ko-KR" altLang="en-US" sz="1400" b="1" dirty="0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누적 액상 사료첨가제 </a:t>
            </a:r>
            <a:r>
              <a:rPr lang="ko-KR" altLang="en-US" sz="1400" b="1" dirty="0" err="1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급이량</a:t>
            </a:r>
            <a:r>
              <a:rPr lang="en-US" altLang="ko-KR" sz="1400" b="1" dirty="0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(L), </a:t>
            </a:r>
            <a:r>
              <a:rPr lang="ko-KR" altLang="en-US" sz="1400" b="1" dirty="0" err="1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도징유닛의</a:t>
            </a:r>
            <a:r>
              <a:rPr lang="ko-KR" altLang="en-US" sz="1400" b="1" dirty="0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상태</a:t>
            </a:r>
            <a:r>
              <a:rPr lang="en-US" altLang="ko-KR" sz="1400" b="1" dirty="0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(RUN, STOP, ALARM)</a:t>
            </a:r>
            <a:r>
              <a:rPr lang="ko-KR" altLang="en-US" sz="1400" b="1" dirty="0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에 관한 정보를 포함하는 </a:t>
            </a:r>
            <a:r>
              <a:rPr lang="ko-KR" altLang="en-US" sz="1400" b="1" dirty="0" err="1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도징</a:t>
            </a:r>
            <a:r>
              <a:rPr lang="ko-KR" altLang="en-US" sz="1400" b="1" dirty="0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시스템 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정보 및 상기 악취정보를 포함하는 악취 </a:t>
            </a:r>
            <a:r>
              <a:rPr lang="ko-KR" altLang="en-US" sz="1400" dirty="0" err="1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측정부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정보를 수집하는 감시정보 </a:t>
            </a:r>
            <a:r>
              <a:rPr lang="ko-KR" altLang="en-US" sz="1400" dirty="0" err="1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수집부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인터넷에 연결되어 상기 </a:t>
            </a:r>
            <a:r>
              <a:rPr lang="ko-KR" altLang="en-US" sz="1400" dirty="0" err="1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도징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시스템 정보 및 상기 악취 </a:t>
            </a:r>
            <a:r>
              <a:rPr lang="ko-KR" altLang="en-US" sz="1400" dirty="0" err="1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측정부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정보를 송신하는 통신부 </a:t>
            </a:r>
            <a:r>
              <a:rPr lang="en-US" altLang="ko-KR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상기 통신부로부터 상기 </a:t>
            </a:r>
            <a:r>
              <a:rPr lang="ko-KR" altLang="en-US" sz="1400" dirty="0" err="1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도징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시스템 정보 및 상기 악취 </a:t>
            </a:r>
            <a:r>
              <a:rPr lang="ko-KR" altLang="en-US" sz="1400" dirty="0" err="1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측정부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정보를 전달받아 저장하는 클라우드 서버</a:t>
            </a:r>
            <a:r>
              <a:rPr lang="en-US" altLang="ko-KR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및 상기 축산농가의 관리자가 인터넷을 통해 상기 클라우드 서버에 접근 가능하게 구비되는 관리자 단말을 포함한다</a:t>
            </a:r>
            <a:r>
              <a:rPr lang="en-US" altLang="ko-KR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</a:p>
          <a:p>
            <a:pPr algn="l">
              <a:lnSpc>
                <a:spcPts val="2000"/>
              </a:lnSpc>
            </a:pPr>
            <a:endParaRPr lang="en-US" altLang="ko-KR" sz="14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algn="l">
              <a:lnSpc>
                <a:spcPts val="2000"/>
              </a:lnSpc>
            </a:pPr>
            <a:r>
              <a:rPr lang="en-US" altLang="ko-KR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- 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유량센서를 통한 투약기술</a:t>
            </a:r>
            <a:endParaRPr lang="en-US" altLang="ko-KR" sz="14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6521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방법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(1)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7E5EF3-592D-4C59-9DB9-68A457F7D77F}"/>
              </a:ext>
            </a:extLst>
          </p:cNvPr>
          <p:cNvSpPr txBox="1"/>
          <p:nvPr/>
        </p:nvSpPr>
        <p:spPr>
          <a:xfrm>
            <a:off x="521796" y="1340768"/>
            <a:ext cx="7506588" cy="1096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2400" b="1" i="0" dirty="0"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ICT </a:t>
            </a:r>
            <a:r>
              <a:rPr lang="ko-KR" altLang="en-US" sz="2400" b="1" i="0" dirty="0"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관제 </a:t>
            </a:r>
            <a:r>
              <a:rPr lang="ko-KR" altLang="en-US" sz="2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시스템 구축</a:t>
            </a:r>
            <a:endParaRPr lang="en-US" altLang="ko-KR" sz="2400" b="1" i="0" dirty="0"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l">
              <a:lnSpc>
                <a:spcPts val="2000"/>
              </a:lnSpc>
            </a:pPr>
            <a:endParaRPr lang="en-US" altLang="ko-KR" sz="1400" b="0" i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algn="l">
              <a:lnSpc>
                <a:spcPts val="2000"/>
              </a:lnSpc>
            </a:pPr>
            <a:r>
              <a:rPr lang="en-US" altLang="ko-KR" sz="16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- ICT </a:t>
            </a:r>
            <a:r>
              <a:rPr lang="ko-KR" altLang="en-US" sz="16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악취측정기 장비에 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설치된 환경센서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온도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습도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</a:t>
            </a:r>
            <a:r>
              <a:rPr lang="ko-KR" altLang="en-US" sz="1600" dirty="0" err="1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풍향등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) 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데이터를 수집 및 저장</a:t>
            </a:r>
            <a:endParaRPr lang="en-US" altLang="ko-KR" sz="1600" b="0" i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algn="l">
              <a:lnSpc>
                <a:spcPts val="2000"/>
              </a:lnSpc>
            </a:pP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- 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가스센서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암모니아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황화수소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,VOCs,CH4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등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) 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데이터를 수집 및 저장</a:t>
            </a:r>
            <a:endParaRPr lang="en-US" altLang="ko-KR" sz="1600" b="0" i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8D8327-2E6F-4EA4-BC5D-900932D85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602299"/>
            <a:ext cx="2308491" cy="3635013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F328F9D-9AC5-4616-8612-AF99524E8F46}"/>
              </a:ext>
            </a:extLst>
          </p:cNvPr>
          <p:cNvCxnSpPr>
            <a:cxnSpLocks/>
          </p:cNvCxnSpPr>
          <p:nvPr/>
        </p:nvCxnSpPr>
        <p:spPr>
          <a:xfrm flipH="1">
            <a:off x="1763688" y="3203103"/>
            <a:ext cx="2376264" cy="1538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8EABBAB-0FC0-4E07-BF60-B8DCD3E4115E}"/>
              </a:ext>
            </a:extLst>
          </p:cNvPr>
          <p:cNvSpPr txBox="1"/>
          <p:nvPr/>
        </p:nvSpPr>
        <p:spPr>
          <a:xfrm>
            <a:off x="4144878" y="3047724"/>
            <a:ext cx="12199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악취가스 </a:t>
            </a:r>
            <a:r>
              <a:rPr lang="ko-KR" altLang="en-US" sz="14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포집</a:t>
            </a:r>
            <a:endParaRPr lang="ko-KR" altLang="en-US" sz="1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9414F9D-8ED5-4857-A6CD-09AA5084DE7D}"/>
              </a:ext>
            </a:extLst>
          </p:cNvPr>
          <p:cNvCxnSpPr>
            <a:cxnSpLocks/>
          </p:cNvCxnSpPr>
          <p:nvPr/>
        </p:nvCxnSpPr>
        <p:spPr>
          <a:xfrm flipH="1" flipV="1">
            <a:off x="2555776" y="4274758"/>
            <a:ext cx="1719314" cy="13144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245E38-E2E9-4D9D-A84F-F90D07543EC9}"/>
              </a:ext>
            </a:extLst>
          </p:cNvPr>
          <p:cNvSpPr txBox="1"/>
          <p:nvPr/>
        </p:nvSpPr>
        <p:spPr>
          <a:xfrm>
            <a:off x="4275090" y="5504745"/>
            <a:ext cx="15210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ppm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단위로 측정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B5E95B3-EDD6-4EEE-8835-A417BB4FA7D2}"/>
              </a:ext>
            </a:extLst>
          </p:cNvPr>
          <p:cNvCxnSpPr>
            <a:cxnSpLocks/>
          </p:cNvCxnSpPr>
          <p:nvPr/>
        </p:nvCxnSpPr>
        <p:spPr>
          <a:xfrm flipH="1" flipV="1">
            <a:off x="2843808" y="3800950"/>
            <a:ext cx="2016224" cy="4723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6977F16-494B-4288-9764-531F6A884FBF}"/>
              </a:ext>
            </a:extLst>
          </p:cNvPr>
          <p:cNvSpPr txBox="1"/>
          <p:nvPr/>
        </p:nvSpPr>
        <p:spPr>
          <a:xfrm>
            <a:off x="4868912" y="4149080"/>
            <a:ext cx="16473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환경정보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온도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습도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  <a:endParaRPr lang="ko-KR" altLang="en-US" sz="1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8498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3018CD2E-437B-4AD3-95C3-4E9F961F9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684175"/>
            <a:ext cx="3424648" cy="34941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방법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(2)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7E5EF3-592D-4C59-9DB9-68A457F7D77F}"/>
              </a:ext>
            </a:extLst>
          </p:cNvPr>
          <p:cNvSpPr txBox="1"/>
          <p:nvPr/>
        </p:nvSpPr>
        <p:spPr>
          <a:xfrm>
            <a:off x="521796" y="1340768"/>
            <a:ext cx="7506588" cy="840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2400" b="1" i="0" dirty="0"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측정기에서의 데이터 수집</a:t>
            </a:r>
            <a:endParaRPr lang="en-US" altLang="ko-KR" sz="1400" b="0" i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algn="l">
              <a:lnSpc>
                <a:spcPts val="2000"/>
              </a:lnSpc>
            </a:pPr>
            <a:endParaRPr lang="en-US" altLang="ko-KR" sz="1400" b="0" i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algn="l">
              <a:lnSpc>
                <a:spcPts val="2000"/>
              </a:lnSpc>
            </a:pPr>
            <a:r>
              <a:rPr lang="en-US" altLang="ko-KR" sz="16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-  </a:t>
            </a:r>
            <a:r>
              <a:rPr lang="ko-KR" altLang="en-US" sz="16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무선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통신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(4G LTE)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망을 활용 데이터를 서버로 전송 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(95%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이상의 전송률 확인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)</a:t>
            </a:r>
            <a:endParaRPr lang="en-US" altLang="ko-KR" sz="1600" b="0" i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9414F9D-8ED5-4857-A6CD-09AA5084DE7D}"/>
              </a:ext>
            </a:extLst>
          </p:cNvPr>
          <p:cNvCxnSpPr>
            <a:cxnSpLocks/>
          </p:cNvCxnSpPr>
          <p:nvPr/>
        </p:nvCxnSpPr>
        <p:spPr>
          <a:xfrm flipH="1" flipV="1">
            <a:off x="2395892" y="3747165"/>
            <a:ext cx="2682104" cy="13681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245E38-E2E9-4D9D-A84F-F90D07543EC9}"/>
              </a:ext>
            </a:extLst>
          </p:cNvPr>
          <p:cNvSpPr txBox="1"/>
          <p:nvPr/>
        </p:nvSpPr>
        <p:spPr>
          <a:xfrm>
            <a:off x="5088759" y="4961428"/>
            <a:ext cx="15210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온도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습도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535A500-E312-4D79-B53F-09810CD5470E}"/>
              </a:ext>
            </a:extLst>
          </p:cNvPr>
          <p:cNvCxnSpPr>
            <a:cxnSpLocks/>
          </p:cNvCxnSpPr>
          <p:nvPr/>
        </p:nvCxnSpPr>
        <p:spPr>
          <a:xfrm flipH="1">
            <a:off x="3694734" y="3110835"/>
            <a:ext cx="1093290" cy="2309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3F0D204-90F3-4DE8-A46C-D2E04CC3D92E}"/>
              </a:ext>
            </a:extLst>
          </p:cNvPr>
          <p:cNvSpPr txBox="1"/>
          <p:nvPr/>
        </p:nvSpPr>
        <p:spPr>
          <a:xfrm>
            <a:off x="4853341" y="2956946"/>
            <a:ext cx="1814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수신시각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(20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 간격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  <a:endParaRPr lang="ko-KR" altLang="en-US" sz="1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D453EA2-0C5A-4FB9-B0BA-1BD3390973F7}"/>
              </a:ext>
            </a:extLst>
          </p:cNvPr>
          <p:cNvCxnSpPr>
            <a:cxnSpLocks/>
          </p:cNvCxnSpPr>
          <p:nvPr/>
        </p:nvCxnSpPr>
        <p:spPr>
          <a:xfrm flipH="1" flipV="1">
            <a:off x="3058908" y="3515394"/>
            <a:ext cx="2029851" cy="5616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89F5979-7330-45A3-952E-B04C4E648A79}"/>
              </a:ext>
            </a:extLst>
          </p:cNvPr>
          <p:cNvSpPr txBox="1"/>
          <p:nvPr/>
        </p:nvSpPr>
        <p:spPr>
          <a:xfrm>
            <a:off x="5141171" y="3961561"/>
            <a:ext cx="1814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암모니아 수치</a:t>
            </a:r>
          </a:p>
        </p:txBody>
      </p:sp>
    </p:spTree>
    <p:extLst>
      <p:ext uri="{BB962C8B-B14F-4D97-AF65-F5344CB8AC3E}">
        <p14:creationId xmlns:p14="http://schemas.microsoft.com/office/powerpoint/2010/main" val="158252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7A4905-2CAF-4F7D-9F00-D1E676978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1F6C42A-2E6A-4381-859E-2AD391CD41DC}"/>
              </a:ext>
            </a:extLst>
          </p:cNvPr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0EDDC41-E781-4B41-A33C-AA3F79338B70}"/>
                </a:ext>
              </a:extLst>
            </p:cNvPr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A8ED5E1-9853-4808-AA99-DF35DA063514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B67FC5A-0BA4-445D-ADE5-B1C470F2F799}"/>
              </a:ext>
            </a:extLst>
          </p:cNvPr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개발 진행 내용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CE69A4-AEE0-490B-A881-F8F149B7D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838218"/>
            <a:ext cx="2309514" cy="45385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9AEDBD-5E0E-4F46-B827-C506BF4700E3}"/>
              </a:ext>
            </a:extLst>
          </p:cNvPr>
          <p:cNvSpPr txBox="1"/>
          <p:nvPr/>
        </p:nvSpPr>
        <p:spPr>
          <a:xfrm>
            <a:off x="853092" y="1270689"/>
            <a:ext cx="2566780" cy="358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2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KIOSK </a:t>
            </a:r>
            <a:r>
              <a:rPr lang="ko-KR" altLang="en-US" sz="2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구축 완료</a:t>
            </a:r>
            <a:endParaRPr lang="en-US" altLang="ko-KR" sz="2400" b="1" i="0" dirty="0"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8CDE6-7549-417A-8F9D-A6D8128C62C1}"/>
              </a:ext>
            </a:extLst>
          </p:cNvPr>
          <p:cNvSpPr txBox="1"/>
          <p:nvPr/>
        </p:nvSpPr>
        <p:spPr>
          <a:xfrm>
            <a:off x="3419872" y="2061642"/>
            <a:ext cx="4896544" cy="1664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2500"/>
              </a:lnSpc>
              <a:buFontTx/>
              <a:buChar char="-"/>
            </a:pP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전송된 데이터 서버로 전송하여 </a:t>
            </a:r>
            <a:r>
              <a:rPr lang="ko-KR" altLang="en-US" sz="16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농가별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측정치를 표시</a:t>
            </a:r>
            <a:endParaRPr lang="en-US" altLang="ko-KR" sz="1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285750" indent="-285750">
              <a:lnSpc>
                <a:spcPts val="2500"/>
              </a:lnSpc>
              <a:buFontTx/>
              <a:buChar char="-"/>
            </a:pP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지도서비스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관내 지도상에 농가의 악취정보를 표시</a:t>
            </a:r>
            <a:endParaRPr lang="en-US" altLang="ko-KR" sz="1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285750" indent="-285750">
              <a:lnSpc>
                <a:spcPts val="2500"/>
              </a:lnSpc>
              <a:buFontTx/>
              <a:buChar char="-"/>
            </a:pP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그래프 서비스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농가 악취발생 년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월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일 그래프 확인</a:t>
            </a:r>
            <a:endParaRPr lang="en-US" altLang="ko-KR" sz="1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285750" indent="-285750">
              <a:lnSpc>
                <a:spcPts val="2500"/>
              </a:lnSpc>
              <a:buFontTx/>
              <a:buChar char="-"/>
            </a:pP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악취문자 발송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현황화면에서 농가 클릭 문자발송</a:t>
            </a:r>
            <a:endParaRPr lang="en-US" altLang="ko-KR" sz="1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285750" indent="-285750">
              <a:lnSpc>
                <a:spcPts val="2500"/>
              </a:lnSpc>
              <a:buFontTx/>
              <a:buChar char="-"/>
            </a:pP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농가정보 서비스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현황 및 저감시설 목록</a:t>
            </a:r>
            <a:endParaRPr lang="en-US" altLang="ko-KR" sz="1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5076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7A4905-2CAF-4F7D-9F00-D1E676978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1F6C42A-2E6A-4381-859E-2AD391CD41DC}"/>
              </a:ext>
            </a:extLst>
          </p:cNvPr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0EDDC41-E781-4B41-A33C-AA3F79338B70}"/>
                </a:ext>
              </a:extLst>
            </p:cNvPr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A8ED5E1-9853-4808-AA99-DF35DA063514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B67FC5A-0BA4-445D-ADE5-B1C470F2F799}"/>
              </a:ext>
            </a:extLst>
          </p:cNvPr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개발 진행 내용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9AEDBD-5E0E-4F46-B827-C506BF4700E3}"/>
              </a:ext>
            </a:extLst>
          </p:cNvPr>
          <p:cNvSpPr txBox="1"/>
          <p:nvPr/>
        </p:nvSpPr>
        <p:spPr>
          <a:xfrm>
            <a:off x="853092" y="1270689"/>
            <a:ext cx="2566780" cy="358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2400" b="1" i="0" dirty="0"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시각화 진행</a:t>
            </a:r>
            <a:endParaRPr lang="en-US" altLang="ko-KR" sz="2400" b="1" i="0" dirty="0"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8CDE6-7549-417A-8F9D-A6D8128C62C1}"/>
              </a:ext>
            </a:extLst>
          </p:cNvPr>
          <p:cNvSpPr txBox="1"/>
          <p:nvPr/>
        </p:nvSpPr>
        <p:spPr>
          <a:xfrm>
            <a:off x="2555776" y="1193091"/>
            <a:ext cx="4896544" cy="381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그래프 서비스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농가 악취발생 년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월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일 그래프 확인</a:t>
            </a:r>
            <a:endParaRPr lang="en-US" altLang="ko-KR" sz="1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A8DE9D8-2860-4DCA-81F7-B3B10598B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060848"/>
            <a:ext cx="6876256" cy="408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453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8E678091357F24E8F48B77CA27B8190" ma:contentTypeVersion="10" ma:contentTypeDescription="새 문서를 만듭니다." ma:contentTypeScope="" ma:versionID="6214b655059a3f220a35174d05e9def0">
  <xsd:schema xmlns:xsd="http://www.w3.org/2001/XMLSchema" xmlns:xs="http://www.w3.org/2001/XMLSchema" xmlns:p="http://schemas.microsoft.com/office/2006/metadata/properties" xmlns:ns2="df922d41-91bf-45f8-8b2c-e1591bc010d5" targetNamespace="http://schemas.microsoft.com/office/2006/metadata/properties" ma:root="true" ma:fieldsID="f68fc4224146a5b1fae48ae4f549800b" ns2:_="">
    <xsd:import namespace="df922d41-91bf-45f8-8b2c-e1591bc010d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922d41-91bf-45f8-8b2c-e1591bc010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A025E80-6017-4340-852A-AD128310F2C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7FA2EDF-CBB7-475B-B0D9-861160A9824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752C289-7328-4F4C-BE3C-6FF959ED22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922d41-91bf-45f8-8b2c-e1591bc010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6573</TotalTime>
  <Words>764</Words>
  <Application>Microsoft Office PowerPoint</Application>
  <PresentationFormat>화면 슬라이드 쇼(4:3)</PresentationFormat>
  <Paragraphs>119</Paragraphs>
  <Slides>12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3" baseType="lpstr">
      <vt:lpstr>Noto Sans KR Black</vt:lpstr>
      <vt:lpstr>HY헤드라인M</vt:lpstr>
      <vt:lpstr>Arial</vt:lpstr>
      <vt:lpstr>맑은 고딕</vt:lpstr>
      <vt:lpstr>Noto Sans KR Light</vt:lpstr>
      <vt:lpstr>-윤고딕340</vt:lpstr>
      <vt:lpstr>Noto Sans KR Medium</vt:lpstr>
      <vt:lpstr>바른돋움 3</vt:lpstr>
      <vt:lpstr>-윤고딕330</vt:lpstr>
      <vt:lpstr>HY견고딕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Kised</dc:creator>
  <cp:lastModifiedBy>ATDK</cp:lastModifiedBy>
  <cp:revision>387</cp:revision>
  <cp:lastPrinted>2019-09-16T00:28:29Z</cp:lastPrinted>
  <dcterms:created xsi:type="dcterms:W3CDTF">2017-03-29T07:13:25Z</dcterms:created>
  <dcterms:modified xsi:type="dcterms:W3CDTF">2021-11-29T07:11:13Z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0x01010048E678091357F24E8F48B77CA27B8190</vt:lpwstr>
  </property>
</Properties>
</file>